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33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AD280-0E91-4AD0-8357-5C23240FF12D}" type="datetimeFigureOut">
              <a:rPr lang="cs-CZ" smtClean="0"/>
              <a:pPr/>
              <a:t>03.12.2020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7995B0-CB97-4049-97AF-941EA1A9A77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B029-B0AB-4C40-9BA7-4CACB6FF2278}" type="datetimeFigureOut">
              <a:rPr lang="cs-CZ" smtClean="0"/>
              <a:pPr/>
              <a:t>03.12.2020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300F4-EA43-4F55-9E41-B0D53A1AD8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B029-B0AB-4C40-9BA7-4CACB6FF2278}" type="datetimeFigureOut">
              <a:rPr lang="cs-CZ" smtClean="0"/>
              <a:pPr/>
              <a:t>03.12.2020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300F4-EA43-4F55-9E41-B0D53A1AD8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B029-B0AB-4C40-9BA7-4CACB6FF2278}" type="datetimeFigureOut">
              <a:rPr lang="cs-CZ" smtClean="0"/>
              <a:pPr/>
              <a:t>03.12.2020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300F4-EA43-4F55-9E41-B0D53A1AD8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B029-B0AB-4C40-9BA7-4CACB6FF2278}" type="datetimeFigureOut">
              <a:rPr lang="cs-CZ" smtClean="0"/>
              <a:pPr/>
              <a:t>03.12.2020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300F4-EA43-4F55-9E41-B0D53A1AD8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B029-B0AB-4C40-9BA7-4CACB6FF2278}" type="datetimeFigureOut">
              <a:rPr lang="cs-CZ" smtClean="0"/>
              <a:pPr/>
              <a:t>03.12.2020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300F4-EA43-4F55-9E41-B0D53A1AD8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B029-B0AB-4C40-9BA7-4CACB6FF2278}" type="datetimeFigureOut">
              <a:rPr lang="cs-CZ" smtClean="0"/>
              <a:pPr/>
              <a:t>03.12.2020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300F4-EA43-4F55-9E41-B0D53A1AD8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B029-B0AB-4C40-9BA7-4CACB6FF2278}" type="datetimeFigureOut">
              <a:rPr lang="cs-CZ" smtClean="0"/>
              <a:pPr/>
              <a:t>03.12.2020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300F4-EA43-4F55-9E41-B0D53A1AD8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B029-B0AB-4C40-9BA7-4CACB6FF2278}" type="datetimeFigureOut">
              <a:rPr lang="cs-CZ" smtClean="0"/>
              <a:pPr/>
              <a:t>03.12.2020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300F4-EA43-4F55-9E41-B0D53A1AD8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B029-B0AB-4C40-9BA7-4CACB6FF2278}" type="datetimeFigureOut">
              <a:rPr lang="cs-CZ" smtClean="0"/>
              <a:pPr/>
              <a:t>03.12.2020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300F4-EA43-4F55-9E41-B0D53A1AD8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B029-B0AB-4C40-9BA7-4CACB6FF2278}" type="datetimeFigureOut">
              <a:rPr lang="cs-CZ" smtClean="0"/>
              <a:pPr/>
              <a:t>03.12.2020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300F4-EA43-4F55-9E41-B0D53A1AD8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B029-B0AB-4C40-9BA7-4CACB6FF2278}" type="datetimeFigureOut">
              <a:rPr lang="cs-CZ" smtClean="0"/>
              <a:pPr/>
              <a:t>03.12.2020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300F4-EA43-4F55-9E41-B0D53A1AD8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DB029-B0AB-4C40-9BA7-4CACB6FF2278}" type="datetimeFigureOut">
              <a:rPr lang="cs-CZ" smtClean="0"/>
              <a:pPr/>
              <a:t>03.12.2020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300F4-EA43-4F55-9E41-B0D53A1AD8F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835696" y="1628800"/>
            <a:ext cx="6624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>
                <a:solidFill>
                  <a:schemeClr val="tx2">
                    <a:lumMod val="75000"/>
                  </a:schemeClr>
                </a:solidFill>
              </a:rPr>
              <a:t>SLOVESNÝ ROD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188640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Podtrhni ve větách podmět a přísudek.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1988840"/>
            <a:ext cx="3456384" cy="26642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5004048" y="1988840"/>
            <a:ext cx="3888432" cy="26642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2276872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Husité dobyli hrad.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076056" y="2276872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Hrad byl dobyt husity.</a:t>
            </a:r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755576" y="2780928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>
            <a:off x="5220072" y="2708920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/>
          <p:nvPr/>
        </p:nvCxnSpPr>
        <p:spPr>
          <a:xfrm>
            <a:off x="1619672" y="2780928"/>
            <a:ext cx="79208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>
            <a:off x="6084168" y="2708920"/>
            <a:ext cx="122413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ovéPole 30"/>
          <p:cNvSpPr txBox="1"/>
          <p:nvPr/>
        </p:nvSpPr>
        <p:spPr>
          <a:xfrm>
            <a:off x="395536" y="3717032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Původce děje: 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395536" y="3140968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Podmět: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5004048" y="3140968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Podmět: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5076056" y="3717032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Původce děje:</a:t>
            </a:r>
          </a:p>
        </p:txBody>
      </p:sp>
      <p:sp>
        <p:nvSpPr>
          <p:cNvPr id="38" name="Zaoblený obdélník 37"/>
          <p:cNvSpPr/>
          <p:nvPr/>
        </p:nvSpPr>
        <p:spPr>
          <a:xfrm>
            <a:off x="395536" y="764704"/>
            <a:ext cx="3456384" cy="93610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slovesný rod činný</a:t>
            </a:r>
          </a:p>
        </p:txBody>
      </p:sp>
      <p:sp>
        <p:nvSpPr>
          <p:cNvPr id="39" name="Zaoblený obdélník 38"/>
          <p:cNvSpPr/>
          <p:nvPr/>
        </p:nvSpPr>
        <p:spPr>
          <a:xfrm>
            <a:off x="5148064" y="764704"/>
            <a:ext cx="3456384" cy="93610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slovesný rod trpný</a:t>
            </a:r>
          </a:p>
        </p:txBody>
      </p:sp>
      <p:sp>
        <p:nvSpPr>
          <p:cNvPr id="40" name="TextovéPole 39"/>
          <p:cNvSpPr txBox="1"/>
          <p:nvPr/>
        </p:nvSpPr>
        <p:spPr>
          <a:xfrm>
            <a:off x="251520" y="5949280"/>
            <a:ext cx="4283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Vyjadřuje, co činí původce děje. 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1547664" y="314096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husité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2051720" y="3717032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husité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6660232" y="3717032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husité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6156176" y="3140968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3">
                    <a:lumMod val="50000"/>
                  </a:schemeClr>
                </a:solidFill>
              </a:rPr>
              <a:t>hrad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4860032" y="4941168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Původcem děje není podmět.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4860032" y="5805264"/>
            <a:ext cx="4104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Vyjadřuje, co činí někdo jiný než podmět.</a:t>
            </a:r>
          </a:p>
        </p:txBody>
      </p:sp>
      <p:sp>
        <p:nvSpPr>
          <p:cNvPr id="48" name="TextovéPole 47"/>
          <p:cNvSpPr txBox="1"/>
          <p:nvPr/>
        </p:nvSpPr>
        <p:spPr>
          <a:xfrm>
            <a:off x="251520" y="4941168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Původcem děje je podmět.</a:t>
            </a:r>
          </a:p>
        </p:txBody>
      </p:sp>
      <p:pic>
        <p:nvPicPr>
          <p:cNvPr id="2050" name="Picture 2" descr="C:\Users\ředitelka\AppData\Local\Microsoft\Windows\Temporary Internet Files\Content.IE5\GAT7EAFJ\MC90029047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988840"/>
            <a:ext cx="1258432" cy="2580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/>
      <p:bldP spid="41" grpId="0"/>
      <p:bldP spid="42" grpId="0"/>
      <p:bldP spid="44" grpId="0"/>
      <p:bldP spid="45" grpId="0"/>
      <p:bldP spid="46" grpId="0"/>
      <p:bldP spid="47" grpId="0"/>
      <p:bldP spid="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195736" y="260648"/>
            <a:ext cx="4032448" cy="72008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slovesný rod trpný</a:t>
            </a:r>
          </a:p>
        </p:txBody>
      </p:sp>
      <p:sp>
        <p:nvSpPr>
          <p:cNvPr id="3" name="Obdélník 2"/>
          <p:cNvSpPr/>
          <p:nvPr/>
        </p:nvSpPr>
        <p:spPr>
          <a:xfrm>
            <a:off x="323528" y="1268760"/>
            <a:ext cx="3312368" cy="86409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opisný tvar trpný</a:t>
            </a:r>
          </a:p>
        </p:txBody>
      </p:sp>
      <p:sp>
        <p:nvSpPr>
          <p:cNvPr id="4" name="Obdélník 3"/>
          <p:cNvSpPr/>
          <p:nvPr/>
        </p:nvSpPr>
        <p:spPr>
          <a:xfrm>
            <a:off x="4788024" y="1340768"/>
            <a:ext cx="3312368" cy="86409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zvratná podoba slovesa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95536" y="2636912"/>
            <a:ext cx="34563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Hradby </a:t>
            </a:r>
            <a:r>
              <a:rPr lang="cs-CZ" sz="2000" b="1" dirty="0"/>
              <a:t>byly obsazeny</a:t>
            </a:r>
            <a:r>
              <a:rPr lang="cs-CZ" sz="2000" dirty="0"/>
              <a:t>.</a:t>
            </a:r>
          </a:p>
          <a:p>
            <a:endParaRPr lang="cs-CZ" sz="2000" dirty="0"/>
          </a:p>
          <a:p>
            <a:r>
              <a:rPr lang="cs-CZ" sz="2000" dirty="0"/>
              <a:t>Obránci hradu </a:t>
            </a:r>
            <a:r>
              <a:rPr lang="cs-CZ" sz="2000" b="1" dirty="0"/>
              <a:t>byli zajati</a:t>
            </a:r>
            <a:r>
              <a:rPr lang="cs-CZ" sz="2000" dirty="0"/>
              <a:t>.</a:t>
            </a:r>
          </a:p>
          <a:p>
            <a:endParaRPr lang="cs-CZ" sz="2000" dirty="0"/>
          </a:p>
          <a:p>
            <a:r>
              <a:rPr lang="cs-CZ" sz="2000" dirty="0"/>
              <a:t>Tvrz </a:t>
            </a:r>
            <a:r>
              <a:rPr lang="cs-CZ" sz="2000" b="1" dirty="0"/>
              <a:t>bude vypálena </a:t>
            </a:r>
            <a:r>
              <a:rPr lang="cs-CZ" sz="2000" dirty="0"/>
              <a:t>dobyvateli.</a:t>
            </a:r>
          </a:p>
          <a:p>
            <a:endParaRPr lang="cs-CZ" sz="2000" dirty="0"/>
          </a:p>
          <a:p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716016" y="2708920"/>
            <a:ext cx="41044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Prohlídky hradu </a:t>
            </a:r>
            <a:r>
              <a:rPr lang="cs-CZ" sz="2000" b="1" dirty="0"/>
              <a:t>se provádějí </a:t>
            </a:r>
            <a:r>
              <a:rPr lang="cs-CZ" sz="2000" dirty="0"/>
              <a:t>od jara do podzimu.</a:t>
            </a:r>
          </a:p>
          <a:p>
            <a:endParaRPr lang="cs-CZ" sz="2000" dirty="0"/>
          </a:p>
          <a:p>
            <a:r>
              <a:rPr lang="cs-CZ" sz="2000" dirty="0"/>
              <a:t>Hrad </a:t>
            </a:r>
            <a:r>
              <a:rPr lang="cs-CZ" sz="2000" b="1" dirty="0"/>
              <a:t>se</a:t>
            </a:r>
            <a:r>
              <a:rPr lang="cs-CZ" sz="2000" dirty="0"/>
              <a:t> každý rok po částech </a:t>
            </a:r>
            <a:r>
              <a:rPr lang="cs-CZ" sz="2000" b="1" dirty="0"/>
              <a:t>opravuje</a:t>
            </a:r>
            <a:r>
              <a:rPr lang="cs-CZ" sz="2000" dirty="0"/>
              <a:t>.</a:t>
            </a:r>
          </a:p>
        </p:txBody>
      </p:sp>
      <p:sp>
        <p:nvSpPr>
          <p:cNvPr id="7" name="Obdélník 6"/>
          <p:cNvSpPr/>
          <p:nvPr/>
        </p:nvSpPr>
        <p:spPr>
          <a:xfrm>
            <a:off x="179512" y="4581128"/>
            <a:ext cx="4320480" cy="100811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/>
              <a:t>tvar slovesa být + trpná podoba slovesa</a:t>
            </a:r>
          </a:p>
          <a:p>
            <a:pPr algn="ctr"/>
            <a:endParaRPr lang="cs-CZ" sz="2000" dirty="0"/>
          </a:p>
          <a:p>
            <a:pPr algn="ctr"/>
            <a:r>
              <a:rPr lang="cs-CZ" sz="2400" dirty="0"/>
              <a:t>-</a:t>
            </a:r>
            <a:r>
              <a:rPr lang="cs-CZ" sz="2400" dirty="0" err="1"/>
              <a:t>en</a:t>
            </a:r>
            <a:r>
              <a:rPr lang="cs-CZ" sz="2400" dirty="0"/>
              <a:t>/-n , -t</a:t>
            </a:r>
          </a:p>
        </p:txBody>
      </p:sp>
      <p:sp>
        <p:nvSpPr>
          <p:cNvPr id="8" name="Obdélník 7"/>
          <p:cNvSpPr/>
          <p:nvPr/>
        </p:nvSpPr>
        <p:spPr>
          <a:xfrm>
            <a:off x="4860032" y="4581128"/>
            <a:ext cx="3960440" cy="93610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dirty="0"/>
          </a:p>
          <a:p>
            <a:pPr algn="ctr"/>
            <a:endParaRPr lang="cs-CZ" sz="2000" dirty="0"/>
          </a:p>
          <a:p>
            <a:pPr algn="ctr"/>
            <a:r>
              <a:rPr lang="cs-CZ" sz="2000" dirty="0"/>
              <a:t>sloveso ve 3. osobě + zvratné zájmeno se</a:t>
            </a:r>
          </a:p>
          <a:p>
            <a:pPr algn="ctr"/>
            <a:endParaRPr lang="cs-CZ" sz="2000" dirty="0"/>
          </a:p>
          <a:p>
            <a:pPr algn="ctr"/>
            <a:endParaRPr lang="cs-CZ" sz="2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395536" y="5733256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Pozor! Slovesa se zvratným zájmenem </a:t>
            </a:r>
            <a:r>
              <a:rPr lang="cs-CZ" sz="2400" b="1" dirty="0"/>
              <a:t>se </a:t>
            </a:r>
            <a:r>
              <a:rPr lang="cs-CZ" sz="2400" dirty="0"/>
              <a:t>v infinitivu jsou vždy</a:t>
            </a:r>
            <a:br>
              <a:rPr lang="cs-CZ" sz="2400" dirty="0"/>
            </a:br>
            <a:r>
              <a:rPr lang="cs-CZ" sz="2400" dirty="0"/>
              <a:t> v rodě činném: dívat se – dívá se,  usmívat se – usmívá se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155</Words>
  <Application>Microsoft Office PowerPoint</Application>
  <PresentationFormat>Předvádění na obrazovce (4:3)</PresentationFormat>
  <Paragraphs>36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Motiv sady Office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ředitelka</dc:creator>
  <cp:lastModifiedBy>Světluše Pospíšilová</cp:lastModifiedBy>
  <cp:revision>36</cp:revision>
  <dcterms:created xsi:type="dcterms:W3CDTF">2013-02-13T20:11:57Z</dcterms:created>
  <dcterms:modified xsi:type="dcterms:W3CDTF">2020-12-03T06:45:06Z</dcterms:modified>
</cp:coreProperties>
</file>